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9F3"/>
    <a:srgbClr val="D2DFEE"/>
    <a:srgbClr val="CFDDED"/>
    <a:srgbClr val="A9C1DF"/>
    <a:srgbClr val="92B1D6"/>
    <a:srgbClr val="B6DBEC"/>
    <a:srgbClr val="2556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349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" y="1"/>
            <a:ext cx="9144000" cy="809379"/>
          </a:xfrm>
          <a:prstGeom prst="rect">
            <a:avLst/>
          </a:prstGeom>
          <a:solidFill>
            <a:srgbClr val="E1E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hape 145"/>
          <p:cNvSpPr txBox="1">
            <a:spLocks/>
          </p:cNvSpPr>
          <p:nvPr userDrawn="1"/>
        </p:nvSpPr>
        <p:spPr>
          <a:xfrm>
            <a:off x="0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rgbClr val="25569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rgbClr val="25569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400" b="1" dirty="0" smtClean="0">
                <a:solidFill>
                  <a:srgbClr val="255691"/>
                </a:solidFill>
                <a:latin typeface="Trebuchet MS"/>
                <a:ea typeface="Trebuchet MS"/>
                <a:cs typeface="Trebuchet MS"/>
                <a:sym typeface="Trebuchet MS"/>
              </a:rPr>
              <a:t>СУБД ПРОЕКТ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048621"/>
            <a:ext cx="9143999" cy="80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33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bdtp@truboprovod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4005064"/>
            <a:ext cx="6408737" cy="8640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Полозова Ольга Владиславовна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chemeClr val="tx2"/>
                </a:solidFill>
                <a:hlinkClick r:id="rId2"/>
              </a:rPr>
              <a:t>bdtp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@trubopr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ovod.ru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http://www.truboprovod.ru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71600" y="1899146"/>
            <a:ext cx="7200900" cy="13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52500">
              <a:lnSpc>
                <a:spcPct val="90000"/>
              </a:lnSpc>
              <a:spcBef>
                <a:spcPct val="50000"/>
              </a:spcBef>
              <a:buClr>
                <a:srgbClr val="A70D0D"/>
              </a:buClr>
              <a:buSzPct val="95000"/>
              <a:buFont typeface="Monotype Sorts" pitchFamily="2" charset="2"/>
              <a:buNone/>
            </a:pPr>
            <a:r>
              <a:rPr lang="ru-RU" sz="3200" b="1" dirty="0">
                <a:solidFill>
                  <a:srgbClr val="CC3300"/>
                </a:solidFill>
                <a:latin typeface="Arial" charset="0"/>
              </a:rPr>
              <a:t>СУБД ПРОЕКТ </a:t>
            </a:r>
            <a:r>
              <a:rPr lang="en-US" sz="3200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en-US" sz="3200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3200" dirty="0" smtClean="0">
                <a:solidFill>
                  <a:srgbClr val="CC3300"/>
                </a:solidFill>
                <a:latin typeface="Arial" charset="0"/>
              </a:rPr>
              <a:t>Программная </a:t>
            </a:r>
            <a:r>
              <a:rPr lang="ru-RU" sz="3200" dirty="0">
                <a:solidFill>
                  <a:srgbClr val="CC3300"/>
                </a:solidFill>
                <a:latin typeface="Arial" charset="0"/>
              </a:rPr>
              <a:t>система </a:t>
            </a:r>
            <a:r>
              <a:rPr lang="en-US" sz="3200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en-US" sz="3200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3200" dirty="0" smtClean="0">
                <a:solidFill>
                  <a:srgbClr val="CC3300"/>
                </a:solidFill>
                <a:latin typeface="Arial" charset="0"/>
              </a:rPr>
              <a:t>для  </a:t>
            </a:r>
            <a:r>
              <a:rPr lang="ru-RU" sz="3200" dirty="0">
                <a:solidFill>
                  <a:srgbClr val="CC3300"/>
                </a:solidFill>
                <a:latin typeface="Arial" charset="0"/>
              </a:rPr>
              <a:t>проектирования трубопроводов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endParaRPr lang="ru-RU" sz="2000" b="0" dirty="0">
              <a:solidFill>
                <a:schemeClr val="tx1"/>
              </a:solidFill>
              <a:latin typeface="Tahoma" pitchFamily="34" charset="0"/>
            </a:endParaRPr>
          </a:p>
          <a:p>
            <a:pPr algn="ctr" defTabSz="952500">
              <a:lnSpc>
                <a:spcPct val="90000"/>
              </a:lnSpc>
              <a:spcBef>
                <a:spcPct val="50000"/>
              </a:spcBef>
              <a:buClr>
                <a:srgbClr val="A70D0D"/>
              </a:buClr>
              <a:buSzPct val="95000"/>
              <a:buFont typeface="Monotype Sorts" pitchFamily="2" charset="2"/>
              <a:buNone/>
            </a:pPr>
            <a:endParaRPr lang="en-US" sz="3200" dirty="0">
              <a:solidFill>
                <a:srgbClr val="CC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" y="141816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Генератор </a:t>
            </a:r>
            <a:r>
              <a:rPr lang="ru-RU" sz="3200" dirty="0">
                <a:solidFill>
                  <a:srgbClr val="CC3300"/>
                </a:solidFill>
                <a:latin typeface="Arial" charset="0"/>
                <a:cs typeface="Arial" charset="0"/>
              </a:rPr>
              <a:t>классов </a:t>
            </a:r>
            <a:r>
              <a:rPr lang="en-US" sz="3200" dirty="0">
                <a:solidFill>
                  <a:srgbClr val="CC3300"/>
                </a:solidFill>
                <a:latin typeface="Arial" charset="0"/>
                <a:cs typeface="Arial" charset="0"/>
              </a:rPr>
              <a:t>(</a:t>
            </a:r>
            <a:r>
              <a:rPr lang="ru-RU" sz="3200" dirty="0">
                <a:solidFill>
                  <a:srgbClr val="CC3300"/>
                </a:solidFill>
                <a:latin typeface="Arial" charset="0"/>
                <a:cs typeface="Arial" charset="0"/>
              </a:rPr>
              <a:t>ГК). Трубы и детали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331485" cy="278165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" y="148478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Генератор </a:t>
            </a:r>
            <a:r>
              <a:rPr lang="ru-RU" sz="3200" dirty="0">
                <a:solidFill>
                  <a:srgbClr val="CC3300"/>
                </a:solidFill>
                <a:latin typeface="Arial" charset="0"/>
                <a:cs typeface="Arial" charset="0"/>
              </a:rPr>
              <a:t>классов </a:t>
            </a:r>
            <a:r>
              <a:rPr lang="en-US" sz="3200" dirty="0">
                <a:solidFill>
                  <a:srgbClr val="CC3300"/>
                </a:solidFill>
                <a:latin typeface="Arial" charset="0"/>
                <a:cs typeface="Arial" charset="0"/>
              </a:rPr>
              <a:t>(</a:t>
            </a:r>
            <a:r>
              <a:rPr lang="ru-RU" sz="3200" dirty="0">
                <a:solidFill>
                  <a:srgbClr val="CC3300"/>
                </a:solidFill>
                <a:latin typeface="Arial" charset="0"/>
                <a:cs typeface="Arial" charset="0"/>
              </a:rPr>
              <a:t>ГК). Арматура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3736255" cy="30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База </a:t>
            </a:r>
            <a:r>
              <a:rPr lang="ru-RU" sz="2800" dirty="0">
                <a:solidFill>
                  <a:srgbClr val="CC3300"/>
                </a:solidFill>
                <a:latin typeface="Arial" charset="0"/>
                <a:cs typeface="Arial" charset="0"/>
              </a:rPr>
              <a:t>данных текущего проекта (БДТП)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512" y="2218506"/>
            <a:ext cx="8712968" cy="293926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Входные данные содержат</a:t>
            </a:r>
            <a:r>
              <a:rPr lang="en-US" sz="1400" dirty="0">
                <a:solidFill>
                  <a:srgbClr val="CC3300"/>
                </a:solidFill>
                <a:latin typeface="Arial" charset="0"/>
                <a:cs typeface="Arial" charset="0"/>
              </a:rPr>
              <a:t>:</a:t>
            </a:r>
            <a:endParaRPr lang="ru-RU" sz="14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Характеристики участков с именами классов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Диаметры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Типы изделий и их </a:t>
            </a:r>
            <a:r>
              <a:rPr lang="ru-RU" sz="14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количество по высотам</a:t>
            </a:r>
            <a:endParaRPr lang="ru-RU" sz="14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endParaRPr lang="en-US" sz="1400" dirty="0" smtClean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endParaRPr lang="en-US" sz="1400" dirty="0" smtClean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endParaRPr lang="en-US" sz="1400" dirty="0" smtClean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endParaRPr lang="en-US" sz="1400" dirty="0" smtClean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endParaRPr lang="en-US" sz="1400" dirty="0" smtClean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4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Генерация </a:t>
            </a: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выходных документов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Сводная экспликация участков (СЭУ)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Ведомость трубопроводов по участкам (ВТ)</a:t>
            </a:r>
          </a:p>
          <a:p>
            <a:pPr lvl="2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Дополнительные испытания труб</a:t>
            </a:r>
          </a:p>
          <a:p>
            <a:pPr lvl="2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Распаковка деталей сборочных </a:t>
            </a:r>
            <a:r>
              <a:rPr lang="ru-RU" sz="14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узлов</a:t>
            </a:r>
            <a:endParaRPr lang="ru-RU" sz="14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Спецификация (С</a:t>
            </a:r>
            <a:r>
              <a:rPr lang="ru-RU" sz="14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Задание сметному отделу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Задание отделу КИП</a:t>
            </a:r>
            <a:endParaRPr lang="ru-RU" sz="14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612F"/>
              </a:buClr>
              <a:buFont typeface="Wingdings" pitchFamily="2" charset="2"/>
              <a:buChar char="ª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Интерфейс с программой «Изоляция»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" y="1135890"/>
            <a:ext cx="91805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База данных текущего проекта (БДТП)</a:t>
            </a:r>
            <a:endParaRPr lang="ru-RU" sz="2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b="29086"/>
          <a:stretch>
            <a:fillRect/>
          </a:stretch>
        </p:blipFill>
        <p:spPr bwMode="auto">
          <a:xfrm>
            <a:off x="683568" y="2068512"/>
            <a:ext cx="7820025" cy="3664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82" y="2231528"/>
            <a:ext cx="7051675" cy="37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06" y="2312490"/>
            <a:ext cx="6908800" cy="365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181" y="2392262"/>
            <a:ext cx="6751638" cy="357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2419" y="2473225"/>
            <a:ext cx="66929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432744"/>
            <a:ext cx="67468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" y="965869"/>
            <a:ext cx="91805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БДТП. Выходные документы</a:t>
            </a:r>
            <a:endParaRPr lang="ru-RU" sz="32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СЭУ, ВТ, С</a:t>
            </a:r>
            <a:endParaRPr lang="ru-RU" sz="2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666" t="1180"/>
          <a:stretch>
            <a:fillRect/>
          </a:stretch>
        </p:blipFill>
        <p:spPr bwMode="auto">
          <a:xfrm>
            <a:off x="930276" y="1822102"/>
            <a:ext cx="3535363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r="1613"/>
          <a:stretch>
            <a:fillRect/>
          </a:stretch>
        </p:blipFill>
        <p:spPr bwMode="auto">
          <a:xfrm>
            <a:off x="4572001" y="1849487"/>
            <a:ext cx="3452813" cy="372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" y="1037852"/>
            <a:ext cx="91805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БДТП. Выходные документы</a:t>
            </a:r>
            <a:endParaRPr lang="ru-RU" sz="32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Задание сметному отделу</a:t>
            </a:r>
            <a:endParaRPr lang="ru-RU" sz="2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76152"/>
            <a:ext cx="5803900" cy="4073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" y="913333"/>
            <a:ext cx="91805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БДТП. Выходные документы</a:t>
            </a:r>
            <a:endParaRPr lang="ru-RU" sz="32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Задание отделу </a:t>
            </a:r>
            <a:r>
              <a:rPr lang="ru-RU" sz="3200" dirty="0" err="1" smtClean="0">
                <a:solidFill>
                  <a:srgbClr val="CC3300"/>
                </a:solidFill>
                <a:latin typeface="Arial" charset="0"/>
                <a:cs typeface="Arial" charset="0"/>
              </a:rPr>
              <a:t>КиП</a:t>
            </a:r>
            <a:endParaRPr lang="ru-RU" sz="2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086201"/>
            <a:ext cx="9144000" cy="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CC3300"/>
                </a:solidFill>
                <a:latin typeface="Arial" charset="0"/>
                <a:cs typeface="Arial" charset="0"/>
              </a:rPr>
              <a:t>Что дает использование</a:t>
            </a:r>
            <a:br>
              <a:rPr lang="ru-RU" sz="3200" dirty="0">
                <a:solidFill>
                  <a:srgbClr val="CC3300"/>
                </a:solidFill>
                <a:latin typeface="Arial" charset="0"/>
                <a:cs typeface="Arial" charset="0"/>
              </a:rPr>
            </a:br>
            <a:r>
              <a:rPr lang="ru-RU" sz="3200" dirty="0">
                <a:solidFill>
                  <a:srgbClr val="CC3300"/>
                </a:solidFill>
                <a:latin typeface="Arial" charset="0"/>
                <a:cs typeface="Arial" charset="0"/>
              </a:rPr>
              <a:t> «СУБД ПРОЕКТ» </a:t>
            </a:r>
            <a:r>
              <a:rPr lang="en-US" sz="3200" dirty="0">
                <a:solidFill>
                  <a:srgbClr val="CC3300"/>
                </a:solidFill>
                <a:latin typeface="Arial" charset="0"/>
                <a:cs typeface="Arial" charset="0"/>
              </a:rPr>
              <a:t>?</a:t>
            </a:r>
            <a:endParaRPr lang="ru-RU" sz="19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19250" y="2361361"/>
            <a:ext cx="7056438" cy="272382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>
                <a:solidFill>
                  <a:srgbClr val="CC3300"/>
                </a:solidFill>
                <a:latin typeface="Arial" charset="0"/>
                <a:cs typeface="Arial" charset="0"/>
              </a:rPr>
              <a:t>Сокращение затрат на проектирование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>
                <a:solidFill>
                  <a:srgbClr val="CC3300"/>
                </a:solidFill>
                <a:latin typeface="Arial" charset="0"/>
                <a:cs typeface="Arial" charset="0"/>
              </a:rPr>
              <a:t>Повышение качества проектной документации 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>
                <a:solidFill>
                  <a:srgbClr val="CC3300"/>
                </a:solidFill>
                <a:latin typeface="Arial" charset="0"/>
                <a:cs typeface="Arial" charset="0"/>
              </a:rPr>
              <a:t>Освобождение от рутинной работы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>
                <a:solidFill>
                  <a:srgbClr val="CC3300"/>
                </a:solidFill>
                <a:latin typeface="Arial" charset="0"/>
                <a:cs typeface="Arial" charset="0"/>
              </a:rPr>
              <a:t>Поддержка предпочтений конкретной организации и применение единой технической политики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>
                <a:solidFill>
                  <a:srgbClr val="CC3300"/>
                </a:solidFill>
                <a:latin typeface="Arial" charset="0"/>
                <a:cs typeface="Arial" charset="0"/>
              </a:rPr>
              <a:t>Кратчайшие сроки разработки проектов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>
                <a:solidFill>
                  <a:srgbClr val="CC3300"/>
                </a:solidFill>
                <a:latin typeface="Arial" charset="0"/>
                <a:cs typeface="Arial" charset="0"/>
              </a:rPr>
              <a:t>Простота управления проектом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086201"/>
            <a:ext cx="9144000" cy="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О планах</a:t>
            </a:r>
            <a:endParaRPr lang="ru-RU" sz="19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87624" y="1988840"/>
            <a:ext cx="7056438" cy="30008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 smtClean="0">
                <a:solidFill>
                  <a:srgbClr val="C00000"/>
                </a:solidFill>
              </a:rPr>
              <a:t>Добавление </a:t>
            </a:r>
            <a:r>
              <a:rPr lang="ru-RU" dirty="0" smtClean="0">
                <a:solidFill>
                  <a:srgbClr val="C00000"/>
                </a:solidFill>
              </a:rPr>
              <a:t>возможности создания классов трубопроводов в соответствии с ГОСТ </a:t>
            </a:r>
            <a:r>
              <a:rPr lang="ru-RU" dirty="0" smtClean="0">
                <a:solidFill>
                  <a:srgbClr val="C00000"/>
                </a:solidFill>
              </a:rPr>
              <a:t>32388-2013</a:t>
            </a:r>
            <a:endParaRPr lang="ru-RU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lvl="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 smtClean="0">
                <a:solidFill>
                  <a:srgbClr val="C00000"/>
                </a:solidFill>
              </a:rPr>
              <a:t>Дополнения </a:t>
            </a:r>
            <a:r>
              <a:rPr lang="ru-RU" dirty="0" smtClean="0">
                <a:solidFill>
                  <a:srgbClr val="C00000"/>
                </a:solidFill>
              </a:rPr>
              <a:t>к Заданию сметному отделу, в частности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 smtClean="0">
                <a:solidFill>
                  <a:srgbClr val="C00000"/>
                </a:solidFill>
              </a:rPr>
              <a:t>Разделение информации по материалам </a:t>
            </a:r>
            <a:endParaRPr lang="ru-RU" dirty="0" smtClean="0">
              <a:solidFill>
                <a:srgbClr val="C00000"/>
              </a:solidFill>
            </a:endParaRP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 smtClean="0">
                <a:solidFill>
                  <a:srgbClr val="C00000"/>
                </a:solidFill>
              </a:rPr>
              <a:t>Разделение информации по типам </a:t>
            </a:r>
            <a:r>
              <a:rPr lang="ru-RU" dirty="0" smtClean="0">
                <a:solidFill>
                  <a:srgbClr val="C00000"/>
                </a:solidFill>
              </a:rPr>
              <a:t>трубопроводов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 smtClean="0">
                <a:solidFill>
                  <a:srgbClr val="C00000"/>
                </a:solidFill>
              </a:rPr>
              <a:t>Разделение информации по местоположению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dirty="0" smtClean="0">
                <a:solidFill>
                  <a:srgbClr val="C00000"/>
                </a:solidFill>
              </a:rPr>
              <a:t>Формирование данных из СУБД Проект для опросных листов на приборы </a:t>
            </a:r>
            <a:r>
              <a:rPr lang="ru-RU" dirty="0" err="1" smtClean="0">
                <a:solidFill>
                  <a:srgbClr val="C00000"/>
                </a:solidFill>
              </a:rPr>
              <a:t>КиП</a:t>
            </a:r>
            <a:endParaRPr lang="ru-RU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1100759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CC3300"/>
                </a:solidFill>
                <a:latin typeface="Arial" charset="0"/>
              </a:rPr>
              <a:t>Интеграция </a:t>
            </a:r>
            <a:r>
              <a:rPr lang="ru-RU" sz="3200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sz="3200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3200" dirty="0" smtClean="0">
                <a:solidFill>
                  <a:srgbClr val="CC3300"/>
                </a:solidFill>
                <a:latin typeface="Arial" charset="0"/>
              </a:rPr>
              <a:t>и </a:t>
            </a:r>
            <a:r>
              <a:rPr lang="ru-RU" sz="3200" dirty="0">
                <a:solidFill>
                  <a:srgbClr val="CC3300"/>
                </a:solidFill>
                <a:latin typeface="Arial" charset="0"/>
              </a:rPr>
              <a:t>комплексные решения</a:t>
            </a: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635896" y="3333230"/>
            <a:ext cx="1493837" cy="59293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Графическая</a:t>
            </a:r>
          </a:p>
          <a:p>
            <a:pPr algn="ctr">
              <a:defRPr/>
            </a:pP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система</a:t>
            </a:r>
            <a:endParaRPr lang="ru-RU" sz="1400" b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962912" y="1772274"/>
            <a:ext cx="1393796" cy="904888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БД элементов</a:t>
            </a:r>
            <a:b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</a:br>
            <a:r>
              <a:rPr lang="en-US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УБД)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1065100" y="3901167"/>
            <a:ext cx="1393797" cy="904888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БД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проекта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(БДТП)</a:t>
            </a: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3651494" y="2050944"/>
            <a:ext cx="1500167" cy="59293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Генератор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классов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1003821" y="2827214"/>
            <a:ext cx="1393825" cy="59293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P&amp;ID</a:t>
            </a:r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29" name="Стрелка вниз 28"/>
          <p:cNvSpPr>
            <a:spLocks noChangeArrowheads="1"/>
          </p:cNvSpPr>
          <p:nvPr/>
        </p:nvSpPr>
        <p:spPr bwMode="auto">
          <a:xfrm rot="-5400000">
            <a:off x="2960215" y="2102322"/>
            <a:ext cx="236934" cy="48895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Стрелка вниз 29"/>
          <p:cNvSpPr>
            <a:spLocks noChangeArrowheads="1"/>
          </p:cNvSpPr>
          <p:nvPr/>
        </p:nvSpPr>
        <p:spPr bwMode="auto">
          <a:xfrm rot="-4477800">
            <a:off x="2898303" y="3211984"/>
            <a:ext cx="236934" cy="48895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3849619" y="4338133"/>
            <a:ext cx="1500166" cy="59293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r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Изоляция</a:t>
            </a:r>
            <a:endParaRPr lang="ru-RU" sz="1400" b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6095490" y="3815813"/>
            <a:ext cx="1721901" cy="69165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СТАРТ              </a:t>
            </a:r>
            <a:b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</a:b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ПАССАТ        </a:t>
            </a:r>
            <a:b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</a:b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Штуцер-МКЭ</a:t>
            </a:r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33" name="Стрелка вниз 32"/>
          <p:cNvSpPr>
            <a:spLocks noChangeArrowheads="1"/>
          </p:cNvSpPr>
          <p:nvPr/>
        </p:nvSpPr>
        <p:spPr bwMode="auto">
          <a:xfrm rot="-5400000">
            <a:off x="3068165" y="4127178"/>
            <a:ext cx="236934" cy="863600"/>
          </a:xfrm>
          <a:prstGeom prst="downArrow">
            <a:avLst>
              <a:gd name="adj1" fmla="val 50000"/>
              <a:gd name="adj2" fmla="val 88313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6078027" y="2062732"/>
            <a:ext cx="1721901" cy="66442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r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Гидросистема</a:t>
            </a:r>
            <a:endParaRPr lang="ru-RU" sz="1400" b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38465" y="1750889"/>
            <a:ext cx="2448843" cy="4107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Теплогидравлические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расчеты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90208" y="3212976"/>
            <a:ext cx="2232025" cy="65960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Расчеты на прочность</a:t>
            </a:r>
          </a:p>
          <a:p>
            <a:pPr algn="ctr"/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трубопроводов и оборудования</a:t>
            </a:r>
          </a:p>
        </p:txBody>
      </p:sp>
      <p:sp>
        <p:nvSpPr>
          <p:cNvPr id="37" name="Стрелка вниз 36"/>
          <p:cNvSpPr>
            <a:spLocks noChangeArrowheads="1"/>
          </p:cNvSpPr>
          <p:nvPr/>
        </p:nvSpPr>
        <p:spPr bwMode="auto">
          <a:xfrm rot="3507614">
            <a:off x="2914178" y="2635722"/>
            <a:ext cx="236934" cy="48895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prstDash val="sysDot"/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Загнутый угол 37"/>
          <p:cNvSpPr/>
          <p:nvPr/>
        </p:nvSpPr>
        <p:spPr>
          <a:xfrm>
            <a:off x="761340" y="4676272"/>
            <a:ext cx="666629" cy="685800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СЭУ</a:t>
            </a:r>
          </a:p>
        </p:txBody>
      </p:sp>
      <p:sp>
        <p:nvSpPr>
          <p:cNvPr id="39" name="Загнутый угол 38"/>
          <p:cNvSpPr/>
          <p:nvPr/>
        </p:nvSpPr>
        <p:spPr>
          <a:xfrm>
            <a:off x="2153661" y="4734612"/>
            <a:ext cx="715248" cy="685800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ВТ</a:t>
            </a:r>
          </a:p>
        </p:txBody>
      </p:sp>
      <p:sp>
        <p:nvSpPr>
          <p:cNvPr id="40" name="Загнутый угол 39"/>
          <p:cNvSpPr/>
          <p:nvPr/>
        </p:nvSpPr>
        <p:spPr>
          <a:xfrm>
            <a:off x="5015194" y="4833434"/>
            <a:ext cx="1453863" cy="589331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Раздел проекта ТИ</a:t>
            </a:r>
          </a:p>
        </p:txBody>
      </p:sp>
      <p:sp>
        <p:nvSpPr>
          <p:cNvPr id="41" name="Стрелка вниз 125"/>
          <p:cNvSpPr>
            <a:spLocks noChangeArrowheads="1"/>
          </p:cNvSpPr>
          <p:nvPr/>
        </p:nvSpPr>
        <p:spPr bwMode="auto">
          <a:xfrm rot="2762737">
            <a:off x="2955453" y="3709665"/>
            <a:ext cx="236934" cy="48895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prstDash val="sysDot"/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Стрелка вниз 125"/>
          <p:cNvSpPr>
            <a:spLocks noChangeArrowheads="1"/>
          </p:cNvSpPr>
          <p:nvPr/>
        </p:nvSpPr>
        <p:spPr bwMode="auto">
          <a:xfrm>
            <a:off x="1564208" y="3503488"/>
            <a:ext cx="315913" cy="3667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Стрелка вниз 125"/>
          <p:cNvSpPr>
            <a:spLocks noChangeArrowheads="1"/>
          </p:cNvSpPr>
          <p:nvPr/>
        </p:nvSpPr>
        <p:spPr bwMode="auto">
          <a:xfrm>
            <a:off x="4213745" y="2837929"/>
            <a:ext cx="315912" cy="366713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Стрелка вниз 98"/>
          <p:cNvSpPr>
            <a:spLocks noChangeArrowheads="1"/>
          </p:cNvSpPr>
          <p:nvPr/>
        </p:nvSpPr>
        <p:spPr bwMode="auto">
          <a:xfrm rot="34928818">
            <a:off x="5399608" y="2629570"/>
            <a:ext cx="315913" cy="717947"/>
          </a:xfrm>
          <a:prstGeom prst="downArrow">
            <a:avLst>
              <a:gd name="adj1" fmla="val 50000"/>
              <a:gd name="adj2" fmla="val 97891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Стрелка вниз 98"/>
          <p:cNvSpPr>
            <a:spLocks noChangeArrowheads="1"/>
          </p:cNvSpPr>
          <p:nvPr/>
        </p:nvSpPr>
        <p:spPr bwMode="auto">
          <a:xfrm rot="-3808548">
            <a:off x="5453384" y="3627909"/>
            <a:ext cx="236934" cy="814388"/>
          </a:xfrm>
          <a:prstGeom prst="downArrow">
            <a:avLst>
              <a:gd name="adj1" fmla="val 50000"/>
              <a:gd name="adj2" fmla="val 83280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Загнутый угол 45"/>
          <p:cNvSpPr/>
          <p:nvPr/>
        </p:nvSpPr>
        <p:spPr>
          <a:xfrm>
            <a:off x="1457945" y="5103186"/>
            <a:ext cx="666629" cy="685800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Загнутый угол 46"/>
          <p:cNvSpPr/>
          <p:nvPr/>
        </p:nvSpPr>
        <p:spPr>
          <a:xfrm>
            <a:off x="2682080" y="5319210"/>
            <a:ext cx="1008112" cy="48605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Загнутый угол 47"/>
          <p:cNvSpPr/>
          <p:nvPr/>
        </p:nvSpPr>
        <p:spPr>
          <a:xfrm>
            <a:off x="3546176" y="5013176"/>
            <a:ext cx="1008112" cy="486054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КИП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91729" y="1103251"/>
            <a:ext cx="5616575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CC3300"/>
                </a:solidFill>
                <a:latin typeface="Arial" charset="0"/>
              </a:rPr>
              <a:t>Структура СУБД ПРОЕКТ</a:t>
            </a:r>
            <a:r>
              <a:rPr lang="ru-RU" sz="3800" dirty="0">
                <a:solidFill>
                  <a:srgbClr val="A70D0D"/>
                </a:solidFill>
                <a:latin typeface="Arial" charset="0"/>
              </a:rPr>
              <a:t> 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830897" y="1591454"/>
            <a:ext cx="7448550" cy="1403747"/>
          </a:xfrm>
          <a:prstGeom prst="flowChartAlternateProcess">
            <a:avLst/>
          </a:prstGeom>
          <a:solidFill>
            <a:schemeClr val="tx2">
              <a:lumMod val="75000"/>
              <a:alpha val="13000"/>
            </a:schemeClr>
          </a:solidFill>
          <a:ln>
            <a:solidFill>
              <a:schemeClr val="tx1"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086173" y="3678287"/>
            <a:ext cx="2620962" cy="1910953"/>
          </a:xfrm>
          <a:prstGeom prst="flowChartAlternateProcess">
            <a:avLst/>
          </a:prstGeom>
          <a:solidFill>
            <a:schemeClr val="tx2">
              <a:lumMod val="75000"/>
              <a:alpha val="13000"/>
            </a:schemeClr>
          </a:solidFill>
          <a:ln>
            <a:solidFill>
              <a:schemeClr val="tx1"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472481" y="2436484"/>
            <a:ext cx="1113886" cy="37742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Детали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475656" y="2056817"/>
            <a:ext cx="1113886" cy="37742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Трубы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69255" y="2436484"/>
            <a:ext cx="1113885" cy="37742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Материалы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185156" y="2436484"/>
            <a:ext cx="1113884" cy="37742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Опоры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166107" y="2056817"/>
            <a:ext cx="1113885" cy="37742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Арматура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056145" y="3771508"/>
            <a:ext cx="1113886" cy="37742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Классы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403648" y="4001033"/>
            <a:ext cx="2048136" cy="1188131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База данных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текущего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проекта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(БДТП)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4502586" y="4669628"/>
            <a:ext cx="878413" cy="421781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СЭУ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5222666" y="4831647"/>
            <a:ext cx="859650" cy="419117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ВТ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859729" y="2056817"/>
            <a:ext cx="1113886" cy="37742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Крепеж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9814" y="3622659"/>
            <a:ext cx="2398087" cy="6629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Генератор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классов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(</a:t>
            </a:r>
            <a:r>
              <a:rPr lang="ru-RU" sz="1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миникаталогов</a:t>
            </a: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)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541542" y="2426721"/>
            <a:ext cx="1113884" cy="377426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Правила</a:t>
            </a:r>
            <a:b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выбора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5745797" y="3103547"/>
            <a:ext cx="315913" cy="367904"/>
          </a:xfrm>
          <a:prstGeom prst="downArrow">
            <a:avLst/>
          </a:prstGeom>
          <a:solidFill>
            <a:schemeClr val="accent1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ru-RU" sz="2000"/>
          </a:p>
        </p:txBody>
      </p:sp>
      <p:sp>
        <p:nvSpPr>
          <p:cNvPr id="18" name="Стрелка вниз 17"/>
          <p:cNvSpPr>
            <a:spLocks noChangeArrowheads="1"/>
          </p:cNvSpPr>
          <p:nvPr/>
        </p:nvSpPr>
        <p:spPr bwMode="auto">
          <a:xfrm rot="-5400000">
            <a:off x="3847073" y="4443044"/>
            <a:ext cx="235744" cy="796925"/>
          </a:xfrm>
          <a:prstGeom prst="downArrow">
            <a:avLst>
              <a:gd name="adj1" fmla="val 50000"/>
              <a:gd name="adj2" fmla="val 81495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48498" y="3103547"/>
            <a:ext cx="315913" cy="366713"/>
          </a:xfrm>
          <a:prstGeom prst="downArrow">
            <a:avLst/>
          </a:prstGeom>
          <a:solidFill>
            <a:schemeClr val="accent1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ru-RU" sz="2000"/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2666047" y="1630031"/>
            <a:ext cx="3922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CC3300"/>
                </a:solidFill>
                <a:latin typeface="Arial" charset="0"/>
                <a:cs typeface="Arial" charset="0"/>
              </a:rPr>
              <a:t>Универсальная база данных (УБД)</a:t>
            </a:r>
          </a:p>
        </p:txBody>
      </p:sp>
      <p:sp>
        <p:nvSpPr>
          <p:cNvPr id="21" name="Блок-схема: альтернативный процесс 37"/>
          <p:cNvSpPr/>
          <p:nvPr/>
        </p:nvSpPr>
        <p:spPr>
          <a:xfrm>
            <a:off x="4161472" y="3548841"/>
            <a:ext cx="4229100" cy="831056"/>
          </a:xfrm>
          <a:prstGeom prst="flowChartAlternateProcess">
            <a:avLst/>
          </a:prstGeom>
          <a:solidFill>
            <a:schemeClr val="tx2">
              <a:lumMod val="75000"/>
              <a:alpha val="13000"/>
            </a:schemeClr>
          </a:solidFill>
          <a:ln>
            <a:solidFill>
              <a:schemeClr val="tx1"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/>
          </a:p>
        </p:txBody>
      </p:sp>
      <p:sp>
        <p:nvSpPr>
          <p:cNvPr id="22" name="Стрелка вниз 61"/>
          <p:cNvSpPr>
            <a:spLocks noChangeArrowheads="1"/>
          </p:cNvSpPr>
          <p:nvPr/>
        </p:nvSpPr>
        <p:spPr bwMode="auto">
          <a:xfrm rot="5400000">
            <a:off x="3673118" y="3762161"/>
            <a:ext cx="236934" cy="48895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6553593" y="2056817"/>
            <a:ext cx="1113885" cy="37742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Заводы</a:t>
            </a:r>
          </a:p>
        </p:txBody>
      </p:sp>
      <p:sp>
        <p:nvSpPr>
          <p:cNvPr id="24" name="Загнутый угол 23"/>
          <p:cNvSpPr/>
          <p:nvPr/>
        </p:nvSpPr>
        <p:spPr>
          <a:xfrm>
            <a:off x="5942746" y="4669629"/>
            <a:ext cx="859650" cy="419117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6662826" y="4831647"/>
            <a:ext cx="1008112" cy="419117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7490410" y="4633624"/>
            <a:ext cx="1008112" cy="419117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6000" endPos="28000" dist="38100" dir="5400000" sy="-100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КИП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196752"/>
            <a:ext cx="9036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CC3300"/>
                </a:solidFill>
                <a:latin typeface="Arial" charset="0"/>
              </a:rPr>
              <a:t>Универсальная </a:t>
            </a:r>
            <a:r>
              <a:rPr lang="ru-RU" sz="2800" dirty="0">
                <a:solidFill>
                  <a:srgbClr val="CC3300"/>
                </a:solidFill>
                <a:latin typeface="Arial" charset="0"/>
              </a:rPr>
              <a:t>база данных (УБД)</a:t>
            </a: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467544" y="2152015"/>
            <a:ext cx="8676456" cy="329320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Содержит характеристики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материалов</a:t>
            </a:r>
            <a:r>
              <a:rPr lang="en-US" sz="1600" dirty="0">
                <a:solidFill>
                  <a:srgbClr val="CC3300"/>
                </a:solidFill>
                <a:latin typeface="Arial" charset="0"/>
                <a:cs typeface="Arial" charset="0"/>
              </a:rPr>
              <a:t>;</a:t>
            </a:r>
            <a:endParaRPr lang="ru-RU" sz="16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труб</a:t>
            </a:r>
            <a:r>
              <a:rPr lang="en-US" sz="1600" dirty="0">
                <a:solidFill>
                  <a:srgbClr val="CC3300"/>
                </a:solidFill>
                <a:latin typeface="Arial" charset="0"/>
                <a:cs typeface="Arial" charset="0"/>
              </a:rPr>
              <a:t>;</a:t>
            </a:r>
            <a:endParaRPr lang="ru-RU" sz="16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деталей</a:t>
            </a:r>
            <a:r>
              <a:rPr lang="en-US" sz="1600" dirty="0">
                <a:solidFill>
                  <a:srgbClr val="CC3300"/>
                </a:solidFill>
                <a:latin typeface="Arial" charset="0"/>
                <a:cs typeface="Arial" charset="0"/>
              </a:rPr>
              <a:t>;</a:t>
            </a:r>
            <a:endParaRPr lang="ru-RU" sz="16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арматуры</a:t>
            </a:r>
            <a:r>
              <a:rPr lang="en-US" sz="1600" dirty="0">
                <a:solidFill>
                  <a:srgbClr val="CC3300"/>
                </a:solidFill>
                <a:latin typeface="Arial" charset="0"/>
                <a:cs typeface="Arial" charset="0"/>
              </a:rPr>
              <a:t>;</a:t>
            </a:r>
            <a:endParaRPr lang="ru-RU" sz="16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элементов трубопроводов.</a:t>
            </a:r>
            <a:endParaRPr lang="en-US" sz="16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Содержит правила выбора</a:t>
            </a:r>
            <a:r>
              <a:rPr lang="en-US" sz="1600" dirty="0">
                <a:solidFill>
                  <a:srgbClr val="CC3300"/>
                </a:solidFill>
                <a:latin typeface="Arial" charset="0"/>
                <a:cs typeface="Arial" charset="0"/>
              </a:rPr>
              <a:t>;</a:t>
            </a:r>
            <a:endParaRPr lang="ru-RU" sz="16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Имеет </a:t>
            </a:r>
            <a:r>
              <a:rPr lang="ru-RU" sz="16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интерфейс</a:t>
            </a:r>
            <a:r>
              <a:rPr lang="en-US" sz="16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,</a:t>
            </a:r>
            <a:r>
              <a:rPr lang="ru-RU" sz="16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ориентированный на специалистов по трубопроводам.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600" dirty="0">
                <a:solidFill>
                  <a:srgbClr val="CC3300"/>
                </a:solidFill>
                <a:latin typeface="Arial" charset="0"/>
                <a:cs typeface="Arial" charset="0"/>
              </a:rPr>
              <a:t>Имеет средство просмотра базы с мощными средствами фильтрации.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275697"/>
            <a:ext cx="8964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CC3300"/>
                </a:solidFill>
                <a:latin typeface="Arial" charset="0"/>
              </a:rPr>
              <a:t>Универсальная </a:t>
            </a:r>
            <a:r>
              <a:rPr lang="ru-RU" sz="2800" dirty="0">
                <a:solidFill>
                  <a:srgbClr val="CC3300"/>
                </a:solidFill>
                <a:latin typeface="Arial" charset="0"/>
              </a:rPr>
              <a:t>база </a:t>
            </a:r>
            <a:r>
              <a:rPr lang="ru-RU" sz="2800" dirty="0" smtClean="0">
                <a:solidFill>
                  <a:srgbClr val="CC3300"/>
                </a:solidFill>
                <a:latin typeface="Arial" charset="0"/>
              </a:rPr>
              <a:t>данных (УБД).Материалы</a:t>
            </a:r>
            <a:endParaRPr lang="ru-RU" sz="2800" dirty="0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72034"/>
            <a:ext cx="5544616" cy="341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3990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908720"/>
            <a:ext cx="90360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CC3300"/>
                </a:solidFill>
                <a:latin typeface="Arial" charset="0"/>
              </a:rPr>
              <a:t>Универсальная </a:t>
            </a:r>
            <a:r>
              <a:rPr lang="ru-RU" sz="2800" dirty="0">
                <a:solidFill>
                  <a:srgbClr val="CC3300"/>
                </a:solidFill>
                <a:latin typeface="Arial" charset="0"/>
              </a:rPr>
              <a:t>база </a:t>
            </a:r>
            <a:r>
              <a:rPr lang="ru-RU" sz="2800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Arial" charset="0"/>
              </a:rPr>
              <a:t>данных </a:t>
            </a:r>
            <a:r>
              <a:rPr lang="ru-RU" sz="2800" dirty="0">
                <a:solidFill>
                  <a:srgbClr val="CC3300"/>
                </a:solidFill>
                <a:latin typeface="Arial" charset="0"/>
              </a:rPr>
              <a:t>(УБД). Трубы. Стандарты</a:t>
            </a:r>
          </a:p>
        </p:txBody>
      </p:sp>
      <p:pic>
        <p:nvPicPr>
          <p:cNvPr id="3" name="Picture 4" descr="4"/>
          <p:cNvPicPr>
            <a:picLocks noChangeAspect="1" noChangeArrowheads="1"/>
          </p:cNvPicPr>
          <p:nvPr/>
        </p:nvPicPr>
        <p:blipFill>
          <a:blip r:embed="rId2" cstate="print"/>
          <a:srcRect b="12900"/>
          <a:stretch>
            <a:fillRect/>
          </a:stretch>
        </p:blipFill>
        <p:spPr bwMode="auto">
          <a:xfrm>
            <a:off x="1691680" y="2144127"/>
            <a:ext cx="5934075" cy="358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096288"/>
            <a:ext cx="90360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CC3300"/>
                </a:solidFill>
                <a:latin typeface="Arial" charset="0"/>
              </a:rPr>
              <a:t>Универсальная </a:t>
            </a:r>
            <a:r>
              <a:rPr lang="ru-RU" sz="2800" dirty="0">
                <a:solidFill>
                  <a:srgbClr val="CC3300"/>
                </a:solidFill>
                <a:latin typeface="Arial" charset="0"/>
              </a:rPr>
              <a:t>база данных (УБД). </a:t>
            </a:r>
            <a:r>
              <a:rPr lang="ru-RU" sz="2800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CC3300"/>
                </a:solidFill>
                <a:latin typeface="Arial" charset="0"/>
              </a:rPr>
              <a:t>Трубы</a:t>
            </a:r>
            <a:r>
              <a:rPr lang="ru-RU" sz="2400" dirty="0">
                <a:solidFill>
                  <a:srgbClr val="CC3300"/>
                </a:solidFill>
                <a:latin typeface="Arial" charset="0"/>
              </a:rPr>
              <a:t>. Правила выбора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28923"/>
            <a:ext cx="7623175" cy="3345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124744"/>
            <a:ext cx="9036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Универсальная </a:t>
            </a:r>
            <a:r>
              <a:rPr lang="ru-RU" sz="2800" dirty="0">
                <a:solidFill>
                  <a:srgbClr val="CC3300"/>
                </a:solidFill>
                <a:latin typeface="Arial" charset="0"/>
                <a:cs typeface="Arial" charset="0"/>
              </a:rPr>
              <a:t>база данных (УБД). </a:t>
            </a:r>
            <a:r>
              <a:rPr lang="ru-RU" sz="28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solidFill>
                  <a:srgbClr val="CC3300"/>
                </a:solidFill>
                <a:latin typeface="Arial" charset="0"/>
                <a:cs typeface="Arial" charset="0"/>
              </a:rPr>
            </a:br>
            <a:r>
              <a:rPr lang="ru-RU" sz="28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Арматура</a:t>
            </a:r>
            <a:r>
              <a:rPr lang="ru-RU" sz="2800" dirty="0">
                <a:solidFill>
                  <a:srgbClr val="CC3300"/>
                </a:solidFill>
                <a:latin typeface="Arial" charset="0"/>
                <a:cs typeface="Arial" charset="0"/>
              </a:rPr>
              <a:t>. Марки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88962"/>
            <a:ext cx="7683500" cy="27074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" y="12687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Генератор </a:t>
            </a:r>
            <a:r>
              <a:rPr lang="ru-RU" sz="2800" dirty="0">
                <a:solidFill>
                  <a:srgbClr val="CC3300"/>
                </a:solidFill>
                <a:latin typeface="Arial" charset="0"/>
                <a:cs typeface="Arial" charset="0"/>
              </a:rPr>
              <a:t>классов</a:t>
            </a:r>
            <a:r>
              <a:rPr lang="en-US" sz="2800" dirty="0">
                <a:solidFill>
                  <a:srgbClr val="CC3300"/>
                </a:solidFill>
                <a:latin typeface="Arial" charset="0"/>
                <a:cs typeface="Arial" charset="0"/>
              </a:rPr>
              <a:t> (</a:t>
            </a:r>
            <a:r>
              <a:rPr lang="ru-RU" sz="2800" dirty="0">
                <a:solidFill>
                  <a:srgbClr val="CC3300"/>
                </a:solidFill>
                <a:latin typeface="Arial" charset="0"/>
                <a:cs typeface="Arial" charset="0"/>
              </a:rPr>
              <a:t>ГК)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0989" y="2342303"/>
            <a:ext cx="8965609" cy="30008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Учитываются правила выбора</a:t>
            </a:r>
            <a:r>
              <a:rPr lang="en-US" sz="1400" dirty="0">
                <a:solidFill>
                  <a:srgbClr val="CC3300"/>
                </a:solidFill>
                <a:latin typeface="Arial" charset="0"/>
                <a:cs typeface="Arial" charset="0"/>
              </a:rPr>
              <a:t>:</a:t>
            </a:r>
            <a:endParaRPr lang="ru-RU" sz="14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Правила устройства и безопасной эксплуатации трубопроводов пара и горячей воды (ПБ 10-573-03)</a:t>
            </a:r>
            <a:endParaRPr lang="en-US" sz="1400" dirty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Правила устройства и безопасной эксплуатации технологических трубопроводов (ПБ 03-585-03)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Технологические трубопроводы нефтеперерабатывающей, нефтехимической и химической промышленности. Требования к устройству и эксплуатации (СА 03-005-07)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Индивидуальные правила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Отбор труб и фасонных деталей выполняется расчетом на прочность по давлению.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Использование классов позволяет разделить роли специалистов при проектировании.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ª"/>
            </a:pPr>
            <a:r>
              <a:rPr lang="ru-RU" sz="1400" dirty="0">
                <a:solidFill>
                  <a:srgbClr val="CC3300"/>
                </a:solidFill>
                <a:latin typeface="Arial" charset="0"/>
                <a:cs typeface="Arial" charset="0"/>
              </a:rPr>
              <a:t>Применение классов способствует единой корпоративной технической политике при проектировании.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406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NTP Truboprovod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pronin</dc:creator>
  <cp:lastModifiedBy>polozova</cp:lastModifiedBy>
  <cp:revision>48</cp:revision>
  <dcterms:created xsi:type="dcterms:W3CDTF">2014-11-14T09:41:55Z</dcterms:created>
  <dcterms:modified xsi:type="dcterms:W3CDTF">2014-11-24T10:41:31Z</dcterms:modified>
</cp:coreProperties>
</file>